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logo_e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457200"/>
            <a:ext cx="1219200" cy="914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48640" y="182880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48640" y="2103120"/>
            <a:ext cx="914400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FFFFFF"/>
                </a:solidFill>
                <a:latin typeface="Georgia"/>
              </a:defRPr>
            </a:pPr>
            <a:r>
              <a:t>AI Alzheimer and Dementia</a:t>
            </a:r>
            <a:br/>
            <a:r>
              <a:t>Classification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8640" y="3657600"/>
            <a:ext cx="91440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0" i="1">
                <a:solidFill>
                  <a:srgbClr val="E8E4DE"/>
                </a:solidFill>
                <a:latin typeface="Georgia"/>
              </a:defRPr>
            </a:pPr>
            <a:r>
              <a:t>A Review of Neuroimaging, Machine Learning, and the Road to Clinical Translation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4754880"/>
            <a:ext cx="731520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Gavriilidis Paraskevas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Department of Informatics and Computer Engineering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University of West Attica, 2025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Thesis Defense Presentation  •  University of West Attica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MOLECULAR IMAGING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PET Biomarkers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103120"/>
            <a:ext cx="45720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000" b="1" i="0">
                <a:solidFill>
                  <a:srgbClr val="C17F3A"/>
                </a:solidFill>
                <a:latin typeface="Georgia"/>
              </a:defRPr>
            </a:pPr>
            <a:r>
              <a:t>90%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384048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FDG-PET sensitivity for AD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43600" y="201168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FDG-PET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43600" y="2377440"/>
            <a:ext cx="54864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Measures glucose metabolism. Hypometabolism in temporo-parietal regions is a hallmark of AD. Sensitivity ~90%, specificity ~71%.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943600" y="347472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Amyloid PET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3600" y="3840480"/>
            <a:ext cx="54864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Pittsburgh Compound B (PiB), Florbetapir. Detects amyloid plaques 15–20 years before symptoms. Changed clinical trial enrollment.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943600" y="493776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Tau PET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43600" y="5303520"/>
            <a:ext cx="54864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Flortaucipir (AV-1451). Maps neurofibrillary tangle distribution. Correlates more closely with cognitive decline than amyloid.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2004, J Nucl Med (FDG)  •  Klunk et al., 2004, Ann Neurol (PiB)  •  Johnson et al., 2016, Ann Neurol (Tau)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4572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PREPROCESSING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The Preprocessing Pipeline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4592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457200" y="2926080"/>
            <a:ext cx="1097280" cy="1280160"/>
          </a:xfrm>
          <a:prstGeom prst="rect">
            <a:avLst/>
          </a:prstGeom>
          <a:solidFill>
            <a:srgbClr val="161B22"/>
          </a:solidFill>
          <a:ln w="25400">
            <a:solidFill>
              <a:srgbClr val="3B82B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3017520"/>
            <a:ext cx="10972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400" b="1" i="0">
                <a:solidFill>
                  <a:srgbClr val="3B82B6"/>
                </a:solidFill>
                <a:latin typeface="Georgia"/>
              </a:defRPr>
            </a:pPr>
            <a:r>
              <a:t>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3383280"/>
            <a:ext cx="109728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100" b="0" i="0">
                <a:solidFill>
                  <a:srgbClr val="E8E4DE"/>
                </a:solidFill>
                <a:latin typeface="Georgia"/>
              </a:defRPr>
            </a:pPr>
            <a:r>
              <a:t>Raw MRI</a:t>
            </a:r>
            <a:br/>
            <a:r>
              <a:t>Acquisition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19072" y="3108960"/>
            <a:ext cx="7315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8B8680"/>
                </a:solidFill>
                <a:latin typeface="Georgia"/>
              </a:defRPr>
            </a:pPr>
            <a:r>
              <a:t>→</a:t>
            </a:r>
          </a:p>
        </p:txBody>
      </p:sp>
      <p:sp>
        <p:nvSpPr>
          <p:cNvPr id="9" name="Rectangle 8"/>
          <p:cNvSpPr/>
          <p:nvPr/>
        </p:nvSpPr>
        <p:spPr>
          <a:xfrm>
            <a:off x="2980944" y="2926080"/>
            <a:ext cx="1097280" cy="1280160"/>
          </a:xfrm>
          <a:prstGeom prst="rect">
            <a:avLst/>
          </a:prstGeom>
          <a:solidFill>
            <a:srgbClr val="161B22"/>
          </a:solidFill>
          <a:ln w="25400">
            <a:solidFill>
              <a:srgbClr val="C17F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2980944" y="3017520"/>
            <a:ext cx="10972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400" b="1" i="0">
                <a:solidFill>
                  <a:srgbClr val="C17F3A"/>
                </a:solidFill>
                <a:latin typeface="Georgia"/>
              </a:defRPr>
            </a:pPr>
            <a: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80944" y="3383280"/>
            <a:ext cx="109728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100" b="0" i="0">
                <a:solidFill>
                  <a:srgbClr val="E8E4DE"/>
                </a:solidFill>
                <a:latin typeface="Georgia"/>
              </a:defRPr>
            </a:pPr>
            <a:r>
              <a:t>Intensity</a:t>
            </a:r>
            <a:br/>
            <a:r>
              <a:t>Normalization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242816" y="3108960"/>
            <a:ext cx="7315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8B8680"/>
                </a:solidFill>
                <a:latin typeface="Georgia"/>
              </a:defRPr>
            </a:pPr>
            <a:r>
              <a:t>→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504688" y="2926080"/>
            <a:ext cx="1097280" cy="1280160"/>
          </a:xfrm>
          <a:prstGeom prst="rect">
            <a:avLst/>
          </a:prstGeom>
          <a:solidFill>
            <a:srgbClr val="161B22"/>
          </a:solidFill>
          <a:ln w="25400">
            <a:solidFill>
              <a:srgbClr val="5B8C6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5504688" y="3017520"/>
            <a:ext cx="10972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400" b="1" i="0">
                <a:solidFill>
                  <a:srgbClr val="5B8C6B"/>
                </a:solidFill>
                <a:latin typeface="Georgia"/>
              </a:defRPr>
            </a:pPr>
            <a: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504688" y="3383280"/>
            <a:ext cx="109728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100" b="0" i="0">
                <a:solidFill>
                  <a:srgbClr val="E8E4DE"/>
                </a:solidFill>
                <a:latin typeface="Georgia"/>
              </a:defRPr>
            </a:pPr>
            <a:r>
              <a:t>Denoising</a:t>
            </a:r>
            <a:br/>
            <a:r>
              <a:t>(NLM/BM3D)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766560" y="3108960"/>
            <a:ext cx="7315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8B8680"/>
                </a:solidFill>
                <a:latin typeface="Georgia"/>
              </a:defRPr>
            </a:pPr>
            <a:r>
              <a:t>→</a:t>
            </a:r>
          </a:p>
        </p:txBody>
      </p:sp>
      <p:sp>
        <p:nvSpPr>
          <p:cNvPr id="17" name="Rectangle 16"/>
          <p:cNvSpPr/>
          <p:nvPr/>
        </p:nvSpPr>
        <p:spPr>
          <a:xfrm>
            <a:off x="8028432" y="2926080"/>
            <a:ext cx="1097280" cy="1280160"/>
          </a:xfrm>
          <a:prstGeom prst="rect">
            <a:avLst/>
          </a:prstGeom>
          <a:solidFill>
            <a:srgbClr val="161B22"/>
          </a:solidFill>
          <a:ln w="25400">
            <a:solidFill>
              <a:srgbClr val="DC4A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8028432" y="3017520"/>
            <a:ext cx="10972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400" b="1" i="0">
                <a:solidFill>
                  <a:srgbClr val="DC4A4A"/>
                </a:solidFill>
                <a:latin typeface="Georgia"/>
              </a:defRPr>
            </a:pPr>
            <a: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28432" y="3383280"/>
            <a:ext cx="109728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100" b="0" i="0">
                <a:solidFill>
                  <a:srgbClr val="E8E4DE"/>
                </a:solidFill>
                <a:latin typeface="Georgia"/>
              </a:defRPr>
            </a:pPr>
            <a:r>
              <a:t>Skull</a:t>
            </a:r>
            <a:br/>
            <a:r>
              <a:t>Stripping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290304" y="3108960"/>
            <a:ext cx="7315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8B8680"/>
                </a:solidFill>
                <a:latin typeface="Georgia"/>
              </a:defRPr>
            </a:pPr>
            <a:r>
              <a:t>→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552176" y="2926080"/>
            <a:ext cx="1097280" cy="1280160"/>
          </a:xfrm>
          <a:prstGeom prst="rect">
            <a:avLst/>
          </a:prstGeom>
          <a:solidFill>
            <a:srgbClr val="161B22"/>
          </a:solidFill>
          <a:ln w="25400">
            <a:solidFill>
              <a:srgbClr val="3B82B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10552176" y="3017520"/>
            <a:ext cx="10972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400" b="1" i="0">
                <a:solidFill>
                  <a:srgbClr val="3B82B6"/>
                </a:solidFill>
                <a:latin typeface="Georgia"/>
              </a:defRPr>
            </a:pPr>
            <a:r>
              <a:t>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552176" y="3383280"/>
            <a:ext cx="109728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100" b="0" i="0">
                <a:solidFill>
                  <a:srgbClr val="E8E4DE"/>
                </a:solidFill>
                <a:latin typeface="Georgia"/>
              </a:defRPr>
            </a:pPr>
            <a:r>
              <a:t>Registration &amp;</a:t>
            </a:r>
            <a:br/>
            <a:r>
              <a:t>Segmentation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8640" y="4937760"/>
            <a:ext cx="109728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400" b="0" i="1">
                <a:solidFill>
                  <a:srgbClr val="E8E4DE"/>
                </a:solidFill>
                <a:latin typeface="Georgia"/>
              </a:defRPr>
            </a:pPr>
            <a:r>
              <a:t>Each step introduces assumptions and potential artifacts. Inconsistent preprocessing is a leading cause of irreproducible results in neuroimaging ML studies.</a:t>
            </a:r>
          </a:p>
        </p:txBody>
      </p:sp>
      <p:sp>
        <p:nvSpPr>
          <p:cNvPr id="25" name="Rectangle 24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2019, NeuroImage  •  Defined et al., 2014, Frontiers in Neuroscience  •  Ashburner, 2007, NeuroImage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PREPROCESSING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Intensity Normalization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7432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IntensityNormalization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011680"/>
            <a:ext cx="5303520" cy="604546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89320" y="2011680"/>
            <a:ext cx="19050" cy="393192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7" name="Picture 6" descr="IntensityNormalization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011680"/>
            <a:ext cx="5303520" cy="426781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48640" y="521208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1" i="0">
                <a:solidFill>
                  <a:srgbClr val="C17F3A"/>
                </a:solidFill>
                <a:latin typeface="Georgia"/>
              </a:defRPr>
            </a:pPr>
            <a:r>
              <a:t>Z-Score Normalization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8640" y="548640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0">
                <a:solidFill>
                  <a:srgbClr val="2D2D2D"/>
                </a:solidFill>
                <a:latin typeface="Georgia"/>
              </a:defRPr>
            </a:pPr>
            <a:r>
              <a:t>Subtracts mean, divides by standard deviation. Simple but assumes Gaussian intensity distribution.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89120" y="521208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1" i="0">
                <a:solidFill>
                  <a:srgbClr val="C17F3A"/>
                </a:solidFill>
                <a:latin typeface="Georgia"/>
              </a:defRPr>
            </a:pPr>
            <a:r>
              <a:t>Histogram Matching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389120" y="548640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0">
                <a:solidFill>
                  <a:srgbClr val="2D2D2D"/>
                </a:solidFill>
                <a:latin typeface="Georgia"/>
              </a:defRPr>
            </a:pPr>
            <a:r>
              <a:t>Aligns intensity distributions across scans. Robust to scanner variability but can distort pathological signals.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229600" y="521208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1" i="0">
                <a:solidFill>
                  <a:srgbClr val="C17F3A"/>
                </a:solidFill>
                <a:latin typeface="Georgia"/>
              </a:defRPr>
            </a:pPr>
            <a:r>
              <a:t>White Stripe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29600" y="548640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0">
                <a:solidFill>
                  <a:srgbClr val="2D2D2D"/>
                </a:solidFill>
                <a:latin typeface="Georgia"/>
              </a:defRPr>
            </a:pPr>
            <a:r>
              <a:t>Uses normal-appearing white matter as internal reference. Most principled approach for multi-site studies.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Shinohara et al., 2014, NeuroImage (White Stripe)  •  Nyúl et al., 2000, IEEE TMI  •  Shah et al., 2011, J Neurosci Methods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PREPROCESSING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Denoising Strategies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13716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4200" b="1" i="0">
                <a:solidFill>
                  <a:srgbClr val="C17F3A"/>
                </a:solidFill>
                <a:latin typeface="Georgia"/>
              </a:defRPr>
            </a:pPr>
            <a:r>
              <a:t>NLM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926080"/>
            <a:ext cx="3474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400" b="1" i="0">
                <a:solidFill>
                  <a:srgbClr val="2D2D2D"/>
                </a:solidFill>
                <a:latin typeface="Georgia"/>
              </a:defRPr>
            </a:pPr>
            <a:r>
              <a:t>Non-Local Means</a:t>
            </a:r>
          </a:p>
        </p:txBody>
      </p:sp>
      <p:sp>
        <p:nvSpPr>
          <p:cNvPr id="7" name="Rectangle 6"/>
          <p:cNvSpPr/>
          <p:nvPr/>
        </p:nvSpPr>
        <p:spPr>
          <a:xfrm>
            <a:off x="548640" y="333756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48640" y="356616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Exploits self-similarity across patches. Weighted average of similar neighborhoods. Preserves edges better than Gaussian filtering. O(n²) complexity.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9120" y="2011680"/>
            <a:ext cx="13716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4200" b="1" i="0">
                <a:solidFill>
                  <a:srgbClr val="C17F3A"/>
                </a:solidFill>
                <a:latin typeface="Georgia"/>
              </a:defRPr>
            </a:pPr>
            <a:r>
              <a:t>BM3D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89120" y="2926080"/>
            <a:ext cx="3474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400" b="1" i="0">
                <a:solidFill>
                  <a:srgbClr val="2D2D2D"/>
                </a:solidFill>
                <a:latin typeface="Georgia"/>
              </a:defRPr>
            </a:pPr>
            <a:r>
              <a:t>Block-Matching 3D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389120" y="333756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89120" y="356616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Groups similar 2D blocks into 3D arrays, applies collaborative filtering in transform domain. State-of-the-art for natural images, adapted for MRI.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229600" y="2011680"/>
            <a:ext cx="13716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4200" b="1" i="0">
                <a:solidFill>
                  <a:srgbClr val="C17F3A"/>
                </a:solidFill>
                <a:latin typeface="Georgia"/>
              </a:defRPr>
            </a:pPr>
            <a:r>
              <a:t>DL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29600" y="2926080"/>
            <a:ext cx="3474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400" b="1" i="0">
                <a:solidFill>
                  <a:srgbClr val="2D2D2D"/>
                </a:solidFill>
                <a:latin typeface="Georgia"/>
              </a:defRPr>
            </a:pPr>
            <a:r>
              <a:t>Deep Learning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229600" y="333756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229600" y="356616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Encoder-decoder networks (DnCNN, U-Net variants). Learn noise patterns from paired data. Fastest inference but require training data matching target scanner.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97680" y="2011680"/>
            <a:ext cx="12700" cy="365760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8138160" y="2011680"/>
            <a:ext cx="12700" cy="365760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Rectangle 18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Buades et al., 2005, CVPR (NLM)  •  Dabov et al., 2007, IEEE TIP (BM3D)  •  Zhang et al., 2017, IEEE TIP (DnCNN)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kull Stripping 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008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69280" y="0"/>
            <a:ext cx="652241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217920" y="73152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PREPROCESSING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17920" y="1188720"/>
            <a:ext cx="5486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Skull Stripping</a:t>
            </a:r>
          </a:p>
        </p:txBody>
      </p:sp>
      <p:sp>
        <p:nvSpPr>
          <p:cNvPr id="6" name="Rectangle 5"/>
          <p:cNvSpPr/>
          <p:nvPr/>
        </p:nvSpPr>
        <p:spPr>
          <a:xfrm>
            <a:off x="6217920" y="1874519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217920" y="2286000"/>
            <a:ext cx="5303520" cy="2743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Removal of non-brain tissue (skull, scalp, dura mater) is critical — residual skull can dominate classifier features.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Classical: BET (FSL), FreeSurfer watershed. Robust but slow and require manual QC.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Deep learning: HD-BET, SynthStrip achieve Dice &gt;0.97 with zero manual intervention.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Failure modes: over-stripping removes cortex, under-stripping leaves meninges. Both corrupt downstream VBM and classification.</a:t>
            </a:r>
          </a:p>
        </p:txBody>
      </p:sp>
      <p:pic>
        <p:nvPicPr>
          <p:cNvPr id="8" name="Picture 7" descr="Skull Stripping Techniqu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0" y="4754880"/>
            <a:ext cx="5029200" cy="13716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Smith, 2002, HBM (BET)  •  Isensee et al., 2019, NeuroImage (HD-BET)  •  Hoopes et al., 2022, NeuroImage (SynthStrip)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nihms154848f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17920" y="0"/>
            <a:ext cx="597377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675120" y="73152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FEATURE EXTRACTION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75120" y="1188720"/>
            <a:ext cx="5029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800" b="1" i="0">
                <a:solidFill>
                  <a:srgbClr val="FFFFFF"/>
                </a:solidFill>
                <a:latin typeface="Georgia"/>
              </a:defRPr>
            </a:pPr>
            <a:r>
              <a:t>Voxel-Based Morphometry</a:t>
            </a:r>
          </a:p>
        </p:txBody>
      </p:sp>
      <p:sp>
        <p:nvSpPr>
          <p:cNvPr id="6" name="Rectangle 5"/>
          <p:cNvSpPr/>
          <p:nvPr/>
        </p:nvSpPr>
        <p:spPr>
          <a:xfrm>
            <a:off x="6675120" y="1874519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75120" y="2286000"/>
            <a:ext cx="4846320" cy="3657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VBM quantifies regional gray matter concentration differences across the entire brain, without pre-selecting regions of interest.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Pipeline: Segmentation → DARTEL normalization → Smoothing → Statistical parametric mapping.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AD signature: bilateral hippocampal atrophy, entorhinal cortex thinning, temporo-parietal gray matter loss.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AUC &gt;0.90 for AD vs HC classification using VBM features alone — validating structural imaging as a powerful biomarker.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Ashburner &amp; Friston, 2000, NeuroImage (VBM)  •  Karas et al., 2004, NeuroImage  •  Defined, 2018, Alzheimer's Research &amp; Therapy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MACHINE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457200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000" b="1" i="0">
                <a:solidFill>
                  <a:srgbClr val="C17F3A"/>
                </a:solidFill>
                <a:latin typeface="Georgia"/>
              </a:defRPr>
            </a:pPr>
            <a:r>
              <a:t>94.5%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292608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SVM accuracy for AD vs Healthy Controls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3474720"/>
            <a:ext cx="32004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3749039"/>
            <a:ext cx="50292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But the MCI cliff tells the real story — accuracy drops to ~68% for mild cognitive impairment detection.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SVM, Random Forest, and Logistic Regression all show the same pattern: binary AD detection is solved; the clinically relevant task (early MCI) remains elusive.</a:t>
            </a:r>
          </a:p>
        </p:txBody>
      </p:sp>
      <p:pic>
        <p:nvPicPr>
          <p:cNvPr id="7" name="Picture 6" descr="ml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731520"/>
            <a:ext cx="5760720" cy="316149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2014, NeuroImage  •  Defined et al., 2018, IEEE  •  Defined et al., 2017, Alzheimer's &amp; Dementia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4572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DEEP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The Deep Learning Revolution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4592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457200" y="2194560"/>
            <a:ext cx="3566160" cy="3474720"/>
          </a:xfrm>
          <a:prstGeom prst="rect">
            <a:avLst/>
          </a:prstGeom>
          <a:solidFill>
            <a:srgbClr val="161B22"/>
          </a:solidFill>
          <a:ln w="19050">
            <a:solidFill>
              <a:srgbClr val="3B82B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40080" y="237744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200" b="1" i="0">
                <a:solidFill>
                  <a:srgbClr val="3B82B6"/>
                </a:solidFill>
                <a:latin typeface="Georgia"/>
              </a:defRPr>
            </a:pPr>
            <a:r>
              <a:t>2D CNN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" y="28346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C17F3A"/>
                </a:solidFill>
                <a:latin typeface="Georgia"/>
              </a:defRPr>
            </a:pPr>
            <a:r>
              <a:t>Slice-level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080" y="3154680"/>
            <a:ext cx="1371600" cy="38100"/>
          </a:xfrm>
          <a:prstGeom prst="rect">
            <a:avLst/>
          </a:prstGeom>
          <a:solidFill>
            <a:srgbClr val="3B82B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008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Process individual 2D slices. Fast training, large effective dataset (N × slices). Miss inter-slice spatial relationships. Risk of information leakage between slices of same subject.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97680" y="2194560"/>
            <a:ext cx="3566160" cy="3474720"/>
          </a:xfrm>
          <a:prstGeom prst="rect">
            <a:avLst/>
          </a:prstGeom>
          <a:solidFill>
            <a:srgbClr val="161B22"/>
          </a:solidFill>
          <a:ln w="19050">
            <a:solidFill>
              <a:srgbClr val="3B82B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480560" y="237744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200" b="1" i="0">
                <a:solidFill>
                  <a:srgbClr val="3B82B6"/>
                </a:solidFill>
                <a:latin typeface="Georgia"/>
              </a:defRPr>
            </a:pPr>
            <a:r>
              <a:t>3D CNN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80560" y="28346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C17F3A"/>
                </a:solidFill>
                <a:latin typeface="Georgia"/>
              </a:defRPr>
            </a:pPr>
            <a:r>
              <a:t>Volume-level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80560" y="3154680"/>
            <a:ext cx="1371600" cy="38100"/>
          </a:xfrm>
          <a:prstGeom prst="rect">
            <a:avLst/>
          </a:prstGeom>
          <a:solidFill>
            <a:srgbClr val="3B82B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48056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Process entire 3D brain volumes. Capture spatial context across all axes. Require more GPU memory and larger datasets. More prone to overfitting on small cohorts.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138160" y="2194560"/>
            <a:ext cx="3566160" cy="3474720"/>
          </a:xfrm>
          <a:prstGeom prst="rect">
            <a:avLst/>
          </a:prstGeom>
          <a:solidFill>
            <a:srgbClr val="161B22"/>
          </a:solidFill>
          <a:ln w="19050">
            <a:solidFill>
              <a:srgbClr val="5B8C6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321040" y="237744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200" b="1" i="0">
                <a:solidFill>
                  <a:srgbClr val="5B8C6B"/>
                </a:solidFill>
                <a:latin typeface="Georgia"/>
              </a:defRPr>
            </a:pPr>
            <a:r>
              <a:t>ResNet/DenseNet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21040" y="28346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C17F3A"/>
                </a:solidFill>
                <a:latin typeface="Georgia"/>
              </a:defRPr>
            </a:pPr>
            <a:r>
              <a:t>Transfer Learning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8321040" y="3154680"/>
            <a:ext cx="1371600" cy="38100"/>
          </a:xfrm>
          <a:prstGeom prst="rect">
            <a:avLst/>
          </a:prstGeom>
          <a:solidFill>
            <a:srgbClr val="5B8C6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832104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Pre-trained on ImageNet, fine-tuned on brain scans. Exploit low-level feature reuse. Dominant approach: 2D pretrained → slice-level classification → majority voting.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He et al., 2016, CVPR (ResNet)  •  Huang et al., 2017, CVPR (DenseNet)  •  Wen et al., 2020, Med Image Anal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ADVANCED ARCHITECTURES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800" b="1" i="0">
                <a:solidFill>
                  <a:srgbClr val="C17F3A"/>
                </a:solidFill>
                <a:latin typeface="Georgia"/>
              </a:defRPr>
            </a:pPr>
            <a:r>
              <a:t>Vision Transformers &amp; Hybrid Models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7432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5029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3B82B6"/>
                </a:solidFill>
                <a:latin typeface="Georgia"/>
              </a:defRPr>
            </a:pPr>
            <a:r>
              <a:t>Vision Transformer (ViT)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560320"/>
            <a:ext cx="5029200" cy="3200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Patches brain images into 16×16 tokens, processes via self-attention.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Global receptive field from layer one — captures long-range spatial dependencies that CNNs build gradually.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Data hungry: requires large datasets or pre-training. Performance degrades sharply on small cohorts (&lt;500 subjects).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Emerging evidence: attention maps align with known AD atrophy regions.</a:t>
            </a:r>
          </a:p>
        </p:txBody>
      </p:sp>
      <p:sp>
        <p:nvSpPr>
          <p:cNvPr id="7" name="Rectangle 6"/>
          <p:cNvSpPr/>
          <p:nvPr/>
        </p:nvSpPr>
        <p:spPr>
          <a:xfrm>
            <a:off x="5852160" y="2011680"/>
            <a:ext cx="19050" cy="393192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217920" y="2011680"/>
            <a:ext cx="5486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5B8C6B"/>
                </a:solidFill>
                <a:latin typeface="Georgia"/>
              </a:defRPr>
            </a:pPr>
            <a:r>
              <a:t>Hybrid CNN + Transformer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17920" y="2560320"/>
            <a:ext cx="5303520" cy="3200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CNN backbone extracts local features; transformer head captures global context.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Best of both worlds: inductive bias from convolutions, long-range attention from transformers.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CNN+SVM hybrid remains competitive: CNN as feature extractor, SVM as classifier. Simpler, more interpretable.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Trend: hybrid architectures increasingly dominate leaderboards for medical imaging tasks.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Dosovitskiy et al., 2021, ICLR (ViT)  •  Defined et al., 2022, Med Image Anal  •  Defined et al., 2023, NeuroImage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EVALUATION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54864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Measuring Performance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2860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5029200" cy="3657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Accuracy alone is misleading when classes are imbalanced — a model predicting "no AD" achieves 85% accuracy trivially.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Essential metrics for clinical AD classification: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Sensitivity (Recall) — proportion of true AD cases detected. Missing a diagnosis has devastating consequences.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Specificity — proportion of healthy controls correctly identified. False positives cause unnecessary anxiety and procedures.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AUC-ROC — threshold-independent measure of discriminative power. The gold standard for comparing models.</a:t>
            </a:r>
          </a:p>
        </p:txBody>
      </p:sp>
      <p:pic>
        <p:nvPicPr>
          <p:cNvPr id="6" name="Picture 5" descr="roc_curv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914400"/>
            <a:ext cx="5029200" cy="50260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2019, Lancet Digital Health  •  Defined, 2017, BMC Med Inform  •  Defined et al., 2020, J Alzheimer's Dis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ACT I: THE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097280"/>
            <a:ext cx="457200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400" b="1" i="0">
                <a:solidFill>
                  <a:srgbClr val="C17F3A"/>
                </a:solidFill>
                <a:latin typeface="Georgia"/>
              </a:defRPr>
            </a:pPr>
            <a:r>
              <a:t>7.2M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3200400"/>
            <a:ext cx="45720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2D2D2D"/>
                </a:solidFill>
                <a:latin typeface="Georgia"/>
              </a:defRPr>
            </a:pPr>
            <a:r>
              <a:t>Americans living with Alzheimer's disease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3840480"/>
            <a:ext cx="3657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4114800"/>
            <a:ext cx="4572000" cy="16459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2D2D2D"/>
                </a:solidFill>
                <a:latin typeface="Georgia"/>
              </a:defRPr>
            </a:pPr>
            <a:r>
              <a:t>Projected to reach 13.8 million by 2060.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2D2D2D"/>
                </a:solidFill>
                <a:latin typeface="Georgia"/>
              </a:defRPr>
            </a:pPr>
            <a:r>
              <a:t>Annual cost exceeds $360 billion.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2D2D2D"/>
                </a:solidFill>
                <a:latin typeface="Georgia"/>
              </a:defRPr>
            </a:pPr>
            <a:r>
              <a:t>Every 65 seconds, someone develops AD.</a:t>
            </a:r>
          </a:p>
        </p:txBody>
      </p:sp>
      <p:pic>
        <p:nvPicPr>
          <p:cNvPr id="7" name="Picture 6" descr="prevalence_projec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914400"/>
            <a:ext cx="5760720" cy="317619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Alzheimer's Association, 2024 Facts and Figures  •  Brookmeyer et al., 2007  •  WHO Dementia Fact Sheet, 2023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Grad-CAMVB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008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669280" y="0"/>
            <a:ext cx="652241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217920" y="73152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EXPLAINABILITY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217920" y="1188720"/>
            <a:ext cx="5486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800" b="1" i="0">
                <a:solidFill>
                  <a:srgbClr val="FFFFFF"/>
                </a:solidFill>
                <a:latin typeface="Georgia"/>
              </a:defRPr>
            </a:pPr>
            <a:r>
              <a:t>Opening the Black Box</a:t>
            </a:r>
          </a:p>
        </p:txBody>
      </p:sp>
      <p:sp>
        <p:nvSpPr>
          <p:cNvPr id="6" name="Rectangle 5"/>
          <p:cNvSpPr/>
          <p:nvPr/>
        </p:nvSpPr>
        <p:spPr>
          <a:xfrm>
            <a:off x="6217920" y="1874519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217920" y="228600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Grad-CAM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17920" y="2606040"/>
            <a:ext cx="530352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Gradient-weighted class activation maps highlight which brain regions drive the classification decision. Visual, intuitive, but coarse resolution.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17920" y="365760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LIME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17920" y="3977640"/>
            <a:ext cx="530352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Locally Interpretable Model-agnostic Explanations perturb input regions and observe output changes. Model-agnostic but computationally expensive for 3D volumes.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17920" y="502920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SHAP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217920" y="5349240"/>
            <a:ext cx="5303520" cy="914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SHapley Additive exPlanations provide theoretically grounded feature attributions. Consistent and locally accurate, but prohibitively slow for large models.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17920" y="5303520"/>
            <a:ext cx="530352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E8E4DE"/>
                </a:solidFill>
                <a:latin typeface="Georgia"/>
              </a:defRPr>
            </a:pPr>
            <a:r>
              <a:t>The three pillars: Transparency (how it works), Justification (why this prediction), and Informativeness (what we learn about the disease).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Selvaraju et al., 2017, ICCV (Grad-CAM)  •  Ribeiro et al., 2016, KDD (LIME)  •  Lundberg &amp; Lee, 2017, NeurIPS (SHAP)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limitations_gradc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17920" y="0"/>
            <a:ext cx="597377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675120" y="73152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EXPERIMENTS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75120" y="1188720"/>
            <a:ext cx="5029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800" b="1" i="0">
                <a:solidFill>
                  <a:srgbClr val="FFFFFF"/>
                </a:solidFill>
                <a:latin typeface="Georgia"/>
              </a:defRPr>
            </a:pPr>
            <a:r>
              <a:t>Grad-CAM Across</a:t>
            </a:r>
            <a:br/>
            <a:r>
              <a:t>Dementia Stages</a:t>
            </a:r>
          </a:p>
        </p:txBody>
      </p:sp>
      <p:sp>
        <p:nvSpPr>
          <p:cNvPr id="6" name="Rectangle 5"/>
          <p:cNvSpPr/>
          <p:nvPr/>
        </p:nvSpPr>
        <p:spPr>
          <a:xfrm>
            <a:off x="6675120" y="2103120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75120" y="2468880"/>
            <a:ext cx="4846320" cy="3200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Our Grad-CAM analysis reveals attention patterns across four dementia stages from the OASIS dataset.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AD stage: Model focuses on medial temporal lobe — anatomically consistent with known atrophy patterns.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MCI stage: Attention is diffuse and inconsistent — reflecting the genuine diagnostic ambiguity of this stage.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Key finding: Models learn stage-specific visual signatures, but the clinical utility depends on whether these signatures generalize beyond the training distribution.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Experimental results from thesis Chapter 8  •  OASIS-3 dataset  •  ResNet-50 backbone with Grad-CAM visualization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54864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1" i="0">
                <a:solidFill>
                  <a:srgbClr val="DC4A4A"/>
                </a:solidFill>
                <a:latin typeface="Georgia"/>
              </a:defRPr>
            </a:pPr>
            <a:r>
              <a:t>ACT III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4800" b="1" i="0">
                <a:solidFill>
                  <a:srgbClr val="FFFFFF"/>
                </a:solidFill>
                <a:latin typeface="Georgia"/>
              </a:defRPr>
            </a:pPr>
            <a:r>
              <a:t>THE INCONVENIENT</a:t>
            </a:r>
            <a:br/>
            <a:r>
              <a:t>TRUTHS</a:t>
            </a:r>
          </a:p>
        </p:txBody>
      </p:sp>
      <p:sp>
        <p:nvSpPr>
          <p:cNvPr id="4" name="Rectangle 3"/>
          <p:cNvSpPr/>
          <p:nvPr/>
        </p:nvSpPr>
        <p:spPr>
          <a:xfrm>
            <a:off x="5029200" y="4389120"/>
            <a:ext cx="210312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286000" y="4754880"/>
            <a:ext cx="7589520" cy="9144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600" b="0" i="1">
                <a:solidFill>
                  <a:srgbClr val="E8E4DE"/>
                </a:solidFill>
                <a:latin typeface="Georgia"/>
              </a:defRPr>
            </a:pPr>
            <a:r>
              <a:t>Methodological pitfalls, data quality, and the gap between benchmarks and bedside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Section 3: Critical Analysis and Limitations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DC4A4A"/>
                </a:solidFill>
                <a:latin typeface="Georgia"/>
              </a:defRPr>
            </a:pPr>
            <a:r>
              <a:t>CRITICAL FLAW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457200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000" b="1" i="0">
                <a:solidFill>
                  <a:srgbClr val="DC4A4A"/>
                </a:solidFill>
                <a:latin typeface="Georgia"/>
              </a:defRPr>
            </a:pPr>
            <a:r>
              <a:t>−28%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292608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Accuracy drop when data leakage is corrected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3474720"/>
            <a:ext cx="32004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3749039"/>
            <a:ext cx="50292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Only 4.5% of published studies use proper subject-level train/test splitting.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When slices from the same patient appear in both training and test sets, models memorize patient identity rather than learning disease biomarkers.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This single methodological flaw invalidates a majority of reported results in the literature.</a:t>
            </a:r>
          </a:p>
        </p:txBody>
      </p:sp>
      <p:pic>
        <p:nvPicPr>
          <p:cNvPr id="7" name="Picture 6" descr="data_leakage_impac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731520"/>
            <a:ext cx="5760720" cy="360326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Wen et al., 2020, Med Image Anal  •  Yagis et al., 2021, J Neurosci Methods  •  Defined et al., 2022, NeuroImage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DC4A4A"/>
                </a:solidFill>
                <a:latin typeface="Georgia"/>
              </a:defRPr>
            </a:pPr>
            <a:r>
              <a:t>EVALUATION PITFALL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54864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DC4A4A"/>
                </a:solidFill>
                <a:latin typeface="Georgia"/>
              </a:defRPr>
            </a:pPr>
            <a:r>
              <a:t>The Accuracy Paradox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2860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limitations_class_imbalanc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2011680"/>
            <a:ext cx="5943600" cy="21171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83680" y="1371600"/>
            <a:ext cx="5029200" cy="4572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Class imbalance is endemic in AD datasets. The Moderate Dementia class represents just ~1% of OASIS subjects.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A naive model predicting 'Nondemented' for every scan achieves ~85% accuracy — a meaningless number that appears impressive.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The clinically relevant minority classes (MCI, Moderate AD) are precisely the ones where models fail most catastrophically.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Solution: Report balanced accuracy, F1-macro, sensitivity per class. Never trust a single accuracy number without understanding the class distribution.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OASIS-3 demographics  •  Defined et al., 2020, Med Image Anal  •  Defined, 2019, Applied Sciences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DC4A4A"/>
                </a:solidFill>
                <a:latin typeface="Georgia"/>
              </a:defRPr>
            </a:pPr>
            <a:r>
              <a:t>GENERALIZATION GAP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097280"/>
            <a:ext cx="457200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400" b="1" i="0">
                <a:solidFill>
                  <a:srgbClr val="DC4A4A"/>
                </a:solidFill>
                <a:latin typeface="Georgia"/>
              </a:defRPr>
            </a:pPr>
            <a:r>
              <a:t>71%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320040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Accuracy on external validation data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3749039"/>
            <a:ext cx="32004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4023360"/>
            <a:ext cx="50292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Models trained on ADNI and tested on independent datasets lose 20–30% accuracy.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Scanner differences, acquisition protocols, demographics, and preprocessing choices all contribute to domain shift.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1371600"/>
            <a:ext cx="5029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200" b="1" i="0">
                <a:solidFill>
                  <a:srgbClr val="DC4A4A"/>
                </a:solidFill>
                <a:latin typeface="Georgia"/>
              </a:defRPr>
            </a:pPr>
            <a:r>
              <a:t>The Generalization Problem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0800" y="1920240"/>
            <a:ext cx="18288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00800" y="2286000"/>
            <a:ext cx="2743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ADNI → ADNI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0" y="2286000"/>
            <a:ext cx="2286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5B8C6B"/>
                </a:solidFill>
                <a:latin typeface="Georgia"/>
              </a:defRPr>
            </a:pPr>
            <a:r>
              <a:t>~94% accuracy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260604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100" b="0" i="1">
                <a:solidFill>
                  <a:srgbClr val="8B8680"/>
                </a:solidFill>
                <a:latin typeface="Georgia"/>
              </a:defRPr>
            </a:pPr>
            <a:r>
              <a:t>(same distribution)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0" y="3291840"/>
            <a:ext cx="2743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ADNI → AIBL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00" y="3291840"/>
            <a:ext cx="2286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C17F3A"/>
                </a:solidFill>
                <a:latin typeface="Georgia"/>
              </a:defRPr>
            </a:pPr>
            <a:r>
              <a:t>~78% accuracy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00800" y="361188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100" b="0" i="1">
                <a:solidFill>
                  <a:srgbClr val="8B8680"/>
                </a:solidFill>
                <a:latin typeface="Georgia"/>
              </a:defRPr>
            </a:pPr>
            <a:r>
              <a:t>(similar demographics)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00800" y="4297680"/>
            <a:ext cx="2743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ADNI → OASIS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44000" y="4297680"/>
            <a:ext cx="2286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DC4A4A"/>
                </a:solidFill>
                <a:latin typeface="Georgia"/>
              </a:defRPr>
            </a:pPr>
            <a:r>
              <a:t>~71% accuracy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00800" y="461772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100" b="0" i="1">
                <a:solidFill>
                  <a:srgbClr val="8B8680"/>
                </a:solidFill>
                <a:latin typeface="Georgia"/>
              </a:defRPr>
            </a:pPr>
            <a:r>
              <a:t>(different scanners)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00800" y="5303520"/>
            <a:ext cx="2743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ADNI → Clinical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144000" y="5303520"/>
            <a:ext cx="2286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8B8680"/>
                </a:solidFill>
                <a:latin typeface="Georgia"/>
              </a:defRPr>
            </a:pPr>
            <a:r>
              <a:t>Unknown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00800" y="562356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100" b="0" i="1">
                <a:solidFill>
                  <a:srgbClr val="8B8680"/>
                </a:solidFill>
                <a:latin typeface="Georgia"/>
              </a:defRPr>
            </a:pPr>
            <a:r>
              <a:t>(no systematic testing)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2020, Med Image Anal  •  Defined et al., 2019, NeuroImage  •  Defined et al., 2023, Alzheimer's &amp; Dementia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4572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DC4A4A"/>
                </a:solidFill>
                <a:latin typeface="Georgia"/>
              </a:defRPr>
            </a:pPr>
            <a:r>
              <a:t>HIDDEN DANGER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Shortcut Learning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45920"/>
            <a:ext cx="22860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457200" y="2194560"/>
            <a:ext cx="5303520" cy="3200400"/>
          </a:xfrm>
          <a:prstGeom prst="rect">
            <a:avLst/>
          </a:prstGeom>
          <a:solidFill>
            <a:srgbClr val="161B22"/>
          </a:solidFill>
          <a:ln w="25400">
            <a:solidFill>
              <a:srgbClr val="5B8C6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40080" y="2377440"/>
            <a:ext cx="493776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5B8C6B"/>
                </a:solidFill>
                <a:latin typeface="Georgia"/>
              </a:defRPr>
            </a:pPr>
            <a:r>
              <a:t>Correct Reasoning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" y="2926080"/>
            <a:ext cx="493776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Model learns hippocampal atrophy patterns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Focuses on medial temporal lobe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Attention maps align with clinical knowledge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Generalizes to new populations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0800" y="2194560"/>
            <a:ext cx="5303520" cy="3200400"/>
          </a:xfrm>
          <a:prstGeom prst="rect">
            <a:avLst/>
          </a:prstGeom>
          <a:solidFill>
            <a:srgbClr val="161B22"/>
          </a:solidFill>
          <a:ln w="25400">
            <a:solidFill>
              <a:srgbClr val="DC4A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583680" y="2377440"/>
            <a:ext cx="493776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DC4A4A"/>
                </a:solidFill>
                <a:latin typeface="Georgia"/>
              </a:defRPr>
            </a:pPr>
            <a:r>
              <a:t>Shortcut Reasoning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583680" y="2926080"/>
            <a:ext cx="493776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Model learns scanner artifacts or head position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Exploits correlation between age and AD prevalence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Attention maps show skull edges or background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Fails catastrophically on new scanners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94960" y="3200400"/>
            <a:ext cx="13716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800" b="1" i="0">
                <a:solidFill>
                  <a:srgbClr val="C17F3A"/>
                </a:solidFill>
                <a:latin typeface="Georgia"/>
              </a:defRPr>
            </a:pPr>
            <a:r>
              <a:t>vs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200" y="5577840"/>
            <a:ext cx="112471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400" b="0" i="1">
                <a:solidFill>
                  <a:srgbClr val="E8E4DE"/>
                </a:solidFill>
                <a:latin typeface="Georgia"/>
              </a:defRPr>
            </a:pPr>
            <a:r>
              <a:t>Without rigorous explainability analysis, we cannot distinguish these two scenarios from accuracy alone.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Geirhos et al., 2020, Nature Machine Intelligence  •  DeGrave et al., 2021, Nature Machine Intelligence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DC4A4A"/>
                </a:solidFill>
                <a:latin typeface="Georgia"/>
              </a:defRPr>
            </a:pPr>
            <a:r>
              <a:t>GROUND TRUTH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1097280"/>
            <a:ext cx="457200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8400" b="1" i="0">
                <a:solidFill>
                  <a:srgbClr val="DC4A4A"/>
                </a:solidFill>
                <a:latin typeface="Georgia"/>
              </a:defRPr>
            </a:pPr>
            <a:r>
              <a:t>71%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640" y="3200400"/>
            <a:ext cx="45720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of dementia patients have mixed</a:t>
            </a:r>
            <a:br/>
            <a:r>
              <a:t>pathology at autopsy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640" y="4023360"/>
            <a:ext cx="32004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548640" y="4297680"/>
            <a:ext cx="50292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Clinical labels are inherently noisy. "AD" diagnoses are confirmed at autopsy only 60-80% of the time.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Models trained on uncertain labels develop uncertain decision boundaries — garbage in, garbage out.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00800" y="1371600"/>
            <a:ext cx="5029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200" b="1" i="0">
                <a:solidFill>
                  <a:srgbClr val="DC4A4A"/>
                </a:solidFill>
                <a:latin typeface="Georgia"/>
              </a:defRPr>
            </a:pPr>
            <a:r>
              <a:t>The Label Problem</a:t>
            </a:r>
          </a:p>
        </p:txBody>
      </p:sp>
      <p:sp>
        <p:nvSpPr>
          <p:cNvPr id="8" name="Rectangle 7"/>
          <p:cNvSpPr/>
          <p:nvPr/>
        </p:nvSpPr>
        <p:spPr>
          <a:xfrm>
            <a:off x="6400800" y="1920240"/>
            <a:ext cx="1828800" cy="38100"/>
          </a:xfrm>
          <a:prstGeom prst="rect">
            <a:avLst/>
          </a:prstGeom>
          <a:solidFill>
            <a:srgbClr val="DC4A4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00800" y="2286000"/>
            <a:ext cx="502920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Clinical diagnosis accuracy: 60-80% vs autopsy gold standard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800" y="3017520"/>
            <a:ext cx="4572000" cy="635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00800" y="3291840"/>
            <a:ext cx="502920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MCI is a syndrome, not a disease — heterogeneous etiology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400800" y="4023360"/>
            <a:ext cx="4572000" cy="635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00800" y="4297680"/>
            <a:ext cx="502920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Mixed pathology (AD + vascular + Lewy body) is the norm, not the exception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400800" y="5029200"/>
            <a:ext cx="4572000" cy="635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400800" y="5303520"/>
            <a:ext cx="502920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Longitudinal label changes: MCI → Normal reversion rate is 15-20%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Beach et al., 2012, J Neuropath Exp Neurol  •  Defined et al., 2016, Lancet Neurology  •  Defined et al., 2019, Brain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5B8C6B"/>
                </a:solidFill>
                <a:latin typeface="Georgia"/>
              </a:defRPr>
            </a:pPr>
            <a:r>
              <a:t>MOVING FORWARD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5B8C6B"/>
                </a:solidFill>
                <a:latin typeface="Georgia"/>
              </a:defRPr>
            </a:pPr>
            <a:r>
              <a:t>Recent Advances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286000" cy="38100"/>
          </a:xfrm>
          <a:prstGeom prst="rect">
            <a:avLst/>
          </a:prstGeom>
          <a:solidFill>
            <a:srgbClr val="5B8C6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5029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5B8C6B"/>
                </a:solidFill>
                <a:latin typeface="Georgia"/>
              </a:defRPr>
            </a:pPr>
            <a:r>
              <a:t>Multimodal Fusion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560320"/>
            <a:ext cx="5029200" cy="3200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Combining MRI + PET + genetics + clinical scores yields more robust predictions than any single modality.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Early fusion (concatenate inputs) vs late fusion (combine predictions) vs attention-based fusion (learn optimal weighting).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Challenge: handling missing modalities gracefully — not every patient has PET scans or genetic testing.</a:t>
            </a:r>
          </a:p>
        </p:txBody>
      </p:sp>
      <p:sp>
        <p:nvSpPr>
          <p:cNvPr id="7" name="Rectangle 6"/>
          <p:cNvSpPr/>
          <p:nvPr/>
        </p:nvSpPr>
        <p:spPr>
          <a:xfrm>
            <a:off x="5852160" y="2011680"/>
            <a:ext cx="19050" cy="393192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217920" y="2011680"/>
            <a:ext cx="5486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5B8C6B"/>
                </a:solidFill>
                <a:latin typeface="Georgia"/>
              </a:defRPr>
            </a:pPr>
            <a:r>
              <a:t>Augmentation &amp; Transfer Learning</a:t>
            </a:r>
          </a:p>
        </p:txBody>
      </p:sp>
      <p:pic>
        <p:nvPicPr>
          <p:cNvPr id="9" name="Picture 8" descr="Grap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920" y="2560320"/>
            <a:ext cx="5029200" cy="3200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17920" y="5760720"/>
            <a:ext cx="5029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100" b="0" i="1">
                <a:solidFill>
                  <a:srgbClr val="8B8680"/>
                </a:solidFill>
                <a:latin typeface="Georgia"/>
              </a:defRPr>
            </a:pPr>
            <a:r>
              <a:t>Transfer learning taxonomy and augmentation strategies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2022, NeuroImage  •  Defined et al., 2023, Med Image Anal  •  Defined et al., 2021, IEEE TMI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4572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5B8C6B"/>
                </a:solidFill>
                <a:latin typeface="Georgia"/>
              </a:defRPr>
            </a:pPr>
            <a:r>
              <a:t>FUTURE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Future Directions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45920"/>
            <a:ext cx="2286000" cy="38100"/>
          </a:xfrm>
          <a:prstGeom prst="rect">
            <a:avLst/>
          </a:prstGeom>
          <a:solidFill>
            <a:srgbClr val="5B8C6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457200" y="2194560"/>
            <a:ext cx="3566160" cy="3474720"/>
          </a:xfrm>
          <a:prstGeom prst="rect">
            <a:avLst/>
          </a:prstGeom>
          <a:solidFill>
            <a:srgbClr val="161B22"/>
          </a:solidFill>
          <a:ln w="25400">
            <a:solidFill>
              <a:srgbClr val="5B8C6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40080" y="2377440"/>
            <a:ext cx="32004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5B8C6B"/>
                </a:solidFill>
                <a:latin typeface="Georgia"/>
              </a:defRPr>
            </a:pPr>
            <a:r>
              <a:t>Standardized</a:t>
            </a:r>
            <a:br/>
            <a:r>
              <a:t>Benchmarks</a:t>
            </a:r>
          </a:p>
        </p:txBody>
      </p:sp>
      <p:sp>
        <p:nvSpPr>
          <p:cNvPr id="7" name="Rectangle 6"/>
          <p:cNvSpPr/>
          <p:nvPr/>
        </p:nvSpPr>
        <p:spPr>
          <a:xfrm>
            <a:off x="640080" y="3200400"/>
            <a:ext cx="1371600" cy="38100"/>
          </a:xfrm>
          <a:prstGeom prst="rect">
            <a:avLst/>
          </a:prstGeom>
          <a:solidFill>
            <a:srgbClr val="5B8C6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64008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Unified preprocessing pipelines, common evaluation metrics, mandatory external validation. End the reproducibility crisis by making comparison possible.</a:t>
            </a:r>
          </a:p>
        </p:txBody>
      </p:sp>
      <p:sp>
        <p:nvSpPr>
          <p:cNvPr id="9" name="Rectangle 8"/>
          <p:cNvSpPr/>
          <p:nvPr/>
        </p:nvSpPr>
        <p:spPr>
          <a:xfrm>
            <a:off x="4297680" y="2194560"/>
            <a:ext cx="3566160" cy="3474720"/>
          </a:xfrm>
          <a:prstGeom prst="rect">
            <a:avLst/>
          </a:prstGeom>
          <a:solidFill>
            <a:srgbClr val="161B22"/>
          </a:solidFill>
          <a:ln w="25400">
            <a:solidFill>
              <a:srgbClr val="3B82B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480560" y="2377440"/>
            <a:ext cx="32004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3B82B6"/>
                </a:solidFill>
                <a:latin typeface="Georgia"/>
              </a:defRPr>
            </a:pPr>
            <a:r>
              <a:t>Clinical</a:t>
            </a:r>
            <a:br/>
            <a:r>
              <a:t>Interpretability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480560" y="3200400"/>
            <a:ext cx="1371600" cy="38100"/>
          </a:xfrm>
          <a:prstGeom prst="rect">
            <a:avLst/>
          </a:prstGeom>
          <a:solidFill>
            <a:srgbClr val="3B82B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48056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Move beyond saliency maps to causal explanations. Clinicians need to understand not just 'where' but 'why'. Integrate explainability into model training, not post-hoc.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138160" y="2194560"/>
            <a:ext cx="3566160" cy="3474720"/>
          </a:xfrm>
          <a:prstGeom prst="rect">
            <a:avLst/>
          </a:prstGeom>
          <a:solidFill>
            <a:srgbClr val="161B22"/>
          </a:solidFill>
          <a:ln w="25400">
            <a:solidFill>
              <a:srgbClr val="C17F3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8321040" y="2377440"/>
            <a:ext cx="32004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2000" b="1" i="0">
                <a:solidFill>
                  <a:srgbClr val="C17F3A"/>
                </a:solidFill>
                <a:latin typeface="Georgia"/>
              </a:defRPr>
            </a:pPr>
            <a:r>
              <a:t>Multi-Stage</a:t>
            </a:r>
            <a:br/>
            <a:r>
              <a:t>Progression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321040" y="320040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321040" y="3383280"/>
            <a:ext cx="3200400" cy="20116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E8E4DE"/>
                </a:solidFill>
                <a:latin typeface="Georgia"/>
              </a:defRPr>
            </a:pPr>
            <a:r>
              <a:t>Shift from binary AD/HC classification to predicting individual trajectories. Model the continuum from preclinical to severe. Personalized risk scoring over time.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0" y="5852160"/>
            <a:ext cx="11247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400" b="0" i="1">
                <a:solidFill>
                  <a:srgbClr val="5B8C6B"/>
                </a:solidFill>
                <a:latin typeface="Georgia"/>
              </a:defRPr>
            </a:pPr>
            <a:r>
              <a:t>The field must mature from 'can we classify?' to 'can we trust, deploy, and benefit patients?'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et al., 2023, Nature Reviews Neuroscience  •  Defined et al., 2024, Lancet Digital Health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371600" y="2011680"/>
            <a:ext cx="941832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FFFFFF"/>
                </a:solidFill>
                <a:latin typeface="Georgia"/>
              </a:defRPr>
            </a:pPr>
            <a:r>
              <a:t>Pathology begins 15–20 years</a:t>
            </a:r>
            <a:br/>
            <a:r>
              <a:t>before the first symptom.</a:t>
            </a:r>
          </a:p>
        </p:txBody>
      </p:sp>
      <p:sp>
        <p:nvSpPr>
          <p:cNvPr id="3" name="Rectangle 2"/>
          <p:cNvSpPr/>
          <p:nvPr/>
        </p:nvSpPr>
        <p:spPr>
          <a:xfrm>
            <a:off x="5029200" y="411480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286000" y="4480560"/>
            <a:ext cx="7589520" cy="109728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500" b="0" i="1">
                <a:solidFill>
                  <a:srgbClr val="E8E4DE"/>
                </a:solidFill>
                <a:latin typeface="Georgia"/>
              </a:defRPr>
            </a:pPr>
            <a:r>
              <a:t>This silent window is both the tragedy and the opportunity — early detection</a:t>
            </a:r>
            <a:br/>
            <a:r>
              <a:t>through neuroimaging could transform Alzheimer's from a death sentence to a manageable condition.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Jack et al., 2010, Lancet Neurology  •  Sperling et al., 2011, Alzheimer's &amp; Dementia  •  Bateman et al., 2012, NEJM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371600"/>
            <a:ext cx="10058400" cy="9144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FFFFFF"/>
                </a:solidFill>
                <a:latin typeface="Georgia"/>
              </a:defRPr>
            </a:pPr>
            <a:r>
              <a:t>The Methodological Triad</a:t>
            </a:r>
          </a:p>
        </p:txBody>
      </p:sp>
      <p:sp>
        <p:nvSpPr>
          <p:cNvPr id="3" name="Rectangle 2"/>
          <p:cNvSpPr/>
          <p:nvPr/>
        </p:nvSpPr>
        <p:spPr>
          <a:xfrm>
            <a:off x="5029200" y="237744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371600" y="2743200"/>
            <a:ext cx="7315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200" b="1" i="0">
                <a:solidFill>
                  <a:srgbClr val="C17F3A"/>
                </a:solidFill>
                <a:latin typeface="Georgia"/>
              </a:defRPr>
            </a:pPr>
            <a: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86000" y="274320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FFFFFF"/>
                </a:solidFill>
                <a:latin typeface="Georgia"/>
              </a:defRPr>
            </a:pPr>
            <a:r>
              <a:t>Subject-Level Splitting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3154680"/>
            <a:ext cx="82296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Never allow data from the same patient in both train and test sets. This single rule eliminates the most common source of inflated results.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71600" y="4023360"/>
            <a:ext cx="7315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200" b="1" i="0">
                <a:solidFill>
                  <a:srgbClr val="C17F3A"/>
                </a:solidFill>
                <a:latin typeface="Georgia"/>
              </a:defRPr>
            </a:pPr>
            <a: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402336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FFFFFF"/>
                </a:solidFill>
                <a:latin typeface="Georgia"/>
              </a:defRPr>
            </a:pPr>
            <a:r>
              <a:t>External Validation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86000" y="4434840"/>
            <a:ext cx="82296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Test on independent datasets from different sites, scanners, and demographics. Internal cross-validation is necessary but insufficient.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1600" y="5303520"/>
            <a:ext cx="7315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200" b="1" i="0">
                <a:solidFill>
                  <a:srgbClr val="C17F3A"/>
                </a:solidFill>
                <a:latin typeface="Georgia"/>
              </a:defRPr>
            </a:pPr>
            <a: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86000" y="530352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FFFFFF"/>
                </a:solidFill>
                <a:latin typeface="Georgia"/>
              </a:defRPr>
            </a:pPr>
            <a:r>
              <a:t>Confounder Control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0" y="5715000"/>
            <a:ext cx="82296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Account for age, sex, education, scanner effects, and head size. Without confounder analysis, classifiers may learn demographics rather than disease.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Wen et al., 2020, Med Image Anal  •  Defined et al., 2023, NeuroImage  •  Defined et al., 2022, Nature Methods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371600" y="1645920"/>
            <a:ext cx="941832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3800" b="1" i="0">
                <a:solidFill>
                  <a:srgbClr val="FFFFFF"/>
                </a:solidFill>
                <a:latin typeface="Georgia"/>
              </a:defRPr>
            </a:pPr>
            <a:r>
              <a:t>Models are powerful.</a:t>
            </a:r>
            <a:br/>
            <a:r>
              <a:t>Data is insufficient.</a:t>
            </a:r>
            <a:br/>
            <a:r>
              <a:t>Trust is unearned.</a:t>
            </a:r>
          </a:p>
        </p:txBody>
      </p:sp>
      <p:sp>
        <p:nvSpPr>
          <p:cNvPr id="3" name="Rectangle 2"/>
          <p:cNvSpPr/>
          <p:nvPr/>
        </p:nvSpPr>
        <p:spPr>
          <a:xfrm>
            <a:off x="5029200" y="384048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828800" y="4297680"/>
            <a:ext cx="850392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600" b="0" i="1">
                <a:solidFill>
                  <a:srgbClr val="E8E4DE"/>
                </a:solidFill>
                <a:latin typeface="Georgia"/>
              </a:defRPr>
            </a:pPr>
            <a:r>
              <a:t>The path from benchmark accuracy to clinical deployment requires not just better architectures, but better data practices, honest evaluation, and genuine collaboration between computer scientists and clinicians.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Conclusion  •  AI Alzheimer and Dementia Classification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logo_e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57200"/>
            <a:ext cx="1463040" cy="109728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029200" y="182880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914400" y="2286000"/>
            <a:ext cx="1033272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4800" b="1" i="0">
                <a:solidFill>
                  <a:srgbClr val="FFFFFF"/>
                </a:solidFill>
                <a:latin typeface="Georgia"/>
              </a:defRPr>
            </a:pPr>
            <a:r>
              <a:t>Thank You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3657600"/>
            <a:ext cx="103327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2200" b="0" i="1">
                <a:solidFill>
                  <a:srgbClr val="C17F3A"/>
                </a:solidFill>
                <a:latin typeface="Georgia"/>
              </a:defRPr>
            </a:pPr>
            <a:r>
              <a:t>Questions &amp; Discussion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5029200" y="438912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743200" y="4754880"/>
            <a:ext cx="667512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Gavriilidis Paraskevas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Department of Informatics and Computer Engineering</a:t>
            </a:r>
          </a:p>
          <a:p>
            <a:pPr algn="ctr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8B8680"/>
                </a:solidFill>
                <a:latin typeface="Georgia"/>
              </a:defRPr>
            </a:pPr>
            <a:r>
              <a:t>University of West Attica, 2025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AI Alzheimer and Dementia Classification  •  Thesis Defense  •  University of West Attica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DIAGNOSTIC FRAMEWORK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200" b="1" i="0">
                <a:solidFill>
                  <a:srgbClr val="C17F3A"/>
                </a:solidFill>
                <a:latin typeface="Georgia"/>
              </a:defRPr>
            </a:pPr>
            <a:r>
              <a:t>The AT(N) Framework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91640"/>
            <a:ext cx="27432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2011680"/>
            <a:ext cx="137160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6000" b="1" i="0">
                <a:solidFill>
                  <a:srgbClr val="C17F3A"/>
                </a:solidFill>
                <a:latin typeface="Georgia"/>
              </a:defRPr>
            </a:pPr>
            <a:r>
              <a:t>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320040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Amyloid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3749039"/>
            <a:ext cx="3200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Aβ42 in CSF, amyloid PET — the initiating pathology that seeds decades before symptoms.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89120" y="2011680"/>
            <a:ext cx="137160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6000" b="1" i="0">
                <a:solidFill>
                  <a:srgbClr val="C17F3A"/>
                </a:solidFill>
                <a:latin typeface="Georgia"/>
              </a:defRPr>
            </a:pPr>
            <a:r>
              <a:t>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89120" y="320040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Tau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89120" y="3749039"/>
            <a:ext cx="3200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Phosphorylated tau in CSF, tau PET — the spreading pathology that tracks with cognitive decline.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046720" y="2011680"/>
            <a:ext cx="1371600" cy="1371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6000" b="1" i="0">
                <a:solidFill>
                  <a:srgbClr val="C17F3A"/>
                </a:solidFill>
                <a:latin typeface="Georgia"/>
              </a:defRPr>
            </a:pPr>
            <a:r>
              <a:t>(N)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46720" y="3200400"/>
            <a:ext cx="3200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800" b="1" i="0">
                <a:solidFill>
                  <a:srgbClr val="2D2D2D"/>
                </a:solidFill>
                <a:latin typeface="Georgia"/>
              </a:defRPr>
            </a:pPr>
            <a:r>
              <a:t>Neurodegeneration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46720" y="3749039"/>
            <a:ext cx="3200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MRI atrophy, FDG-PET hypometabolism — the downstream damage visible on structural imaging.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60520" y="2194560"/>
            <a:ext cx="12700" cy="347472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Rectangle 14"/>
          <p:cNvSpPr/>
          <p:nvPr/>
        </p:nvSpPr>
        <p:spPr>
          <a:xfrm>
            <a:off x="7818120" y="2194560"/>
            <a:ext cx="12700" cy="347472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Jack et al., 2018, Alzheimer's &amp; Dementia (NIA-AA Research Framework)  •  Dubois et al., 2014, Lancet Neurology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nihms-137059-f000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3152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400800" y="0"/>
            <a:ext cx="579089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858000" y="9144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THE CASE FOR IMAGING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858000" y="1371600"/>
            <a:ext cx="45720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Why Neuroimaging?</a:t>
            </a:r>
          </a:p>
        </p:txBody>
      </p:sp>
      <p:sp>
        <p:nvSpPr>
          <p:cNvPr id="6" name="Rectangle 5"/>
          <p:cNvSpPr/>
          <p:nvPr/>
        </p:nvSpPr>
        <p:spPr>
          <a:xfrm>
            <a:off x="6858000" y="2103120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858000" y="2468880"/>
            <a:ext cx="4572000" cy="32004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  <a:r>
              <a:t>Non-invasive — no lumbar punctures, no radioactive tracers for structural MRI.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  <a:r>
              <a:t>Quantifiable — voxel-level measurements enable computational analysis at scale.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  <a:r>
              <a:t>Objective — reduces inter-rater variability inherent in clinical assessments.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400" b="0" i="0">
                <a:solidFill>
                  <a:srgbClr val="E8E4DE"/>
                </a:solidFill>
                <a:latin typeface="Georgia"/>
              </a:defRPr>
            </a:pPr>
            <a:r>
              <a:t>Accessible — MRI scanners exist in most regional hospitals worldwide.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 image from Defined et al. NIHMS  •  Defined et al., 2015, Alzheimer's &amp; Dementia  •  Jack et al., 2008, Brain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DATA FOUNDATIONS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The Benchmark Datasets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645920"/>
            <a:ext cx="27432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548640" y="201168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C17F3A"/>
                </a:solidFill>
                <a:latin typeface="Georgia"/>
              </a:defRPr>
            </a:pPr>
            <a:r>
              <a:t>ADNI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8640" y="2651760"/>
            <a:ext cx="34747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8B8680"/>
                </a:solidFill>
                <a:latin typeface="Georgia"/>
              </a:defRPr>
            </a:pPr>
            <a:r>
              <a:t>Alzheimer's Disease</a:t>
            </a:r>
            <a:br/>
            <a:r>
              <a:t>Neuroimaging Initiative</a:t>
            </a:r>
          </a:p>
        </p:txBody>
      </p:sp>
      <p:sp>
        <p:nvSpPr>
          <p:cNvPr id="7" name="Rectangle 6"/>
          <p:cNvSpPr/>
          <p:nvPr/>
        </p:nvSpPr>
        <p:spPr>
          <a:xfrm>
            <a:off x="548640" y="324612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548640" y="338328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2,400+ subjects across 4 phases (2004–present). Multi-site, longitudinal MRI, PET, genetics, CSF biomarkers. The gold standard for AD research.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8640" y="530352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1">
                <a:solidFill>
                  <a:srgbClr val="3B82B6"/>
                </a:solidFill>
                <a:latin typeface="Georgia"/>
              </a:defRPr>
            </a:pPr>
            <a:r>
              <a:t>adni.loni.usc.edu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251960" y="201168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C17F3A"/>
                </a:solidFill>
                <a:latin typeface="Georgia"/>
              </a:defRPr>
            </a:pPr>
            <a:r>
              <a:t>AIBL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51960" y="2651760"/>
            <a:ext cx="34747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8B8680"/>
                </a:solidFill>
                <a:latin typeface="Georgia"/>
              </a:defRPr>
            </a:pPr>
            <a:r>
              <a:t>Australian Imaging,</a:t>
            </a:r>
            <a:br/>
            <a:r>
              <a:t>Biomarker &amp; Lifestyle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251960" y="324612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251960" y="338328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1,100+ participants from Melbourne and Perth. Enriched for pre-clinical AD with extensive lifestyle data. Independent validation cohort.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251960" y="530352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1">
                <a:solidFill>
                  <a:srgbClr val="3B82B6"/>
                </a:solidFill>
                <a:latin typeface="Georgia"/>
              </a:defRPr>
            </a:pPr>
            <a:r>
              <a:t>aibl.csiro.au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5280" y="2011680"/>
            <a:ext cx="347472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600" b="1" i="0">
                <a:solidFill>
                  <a:srgbClr val="C17F3A"/>
                </a:solidFill>
                <a:latin typeface="Georgia"/>
              </a:defRPr>
            </a:pPr>
            <a:r>
              <a:t>OASIS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55280" y="2651760"/>
            <a:ext cx="347472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1">
                <a:solidFill>
                  <a:srgbClr val="8B8680"/>
                </a:solidFill>
                <a:latin typeface="Georgia"/>
              </a:defRPr>
            </a:pPr>
            <a:r>
              <a:t>Open Access Series of</a:t>
            </a:r>
            <a:br/>
            <a:r>
              <a:t>Imaging Studies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955280" y="3246120"/>
            <a:ext cx="13716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955280" y="3383280"/>
            <a:ext cx="3474720" cy="22860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300" b="0" i="0">
                <a:solidFill>
                  <a:srgbClr val="2D2D2D"/>
                </a:solidFill>
                <a:latin typeface="Georgia"/>
              </a:defRPr>
            </a:pPr>
            <a:r>
              <a:t>2,000+ sessions across OASIS-1/2/3/4. Cross-sectional and longitudinal, freely available. Widely used for reproducibility benchmarks.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55280" y="5303520"/>
            <a:ext cx="34747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0" i="1">
                <a:solidFill>
                  <a:srgbClr val="3B82B6"/>
                </a:solidFill>
                <a:latin typeface="Georgia"/>
              </a:defRPr>
            </a:pPr>
            <a:r>
              <a:t>oasis-brains.org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142232" y="2011680"/>
            <a:ext cx="12700" cy="365760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845552" y="2011680"/>
            <a:ext cx="12700" cy="365760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Mueller et al., 2005, Neuroimaging Clin N Am (ADNI)  •  Ellis et al., 2009, Int Psychogeriatr (AIBL)  •  Marcus et al., 2007, J Cogn Neurosci (OASIS)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54864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1" i="0">
                <a:solidFill>
                  <a:srgbClr val="C17F3A"/>
                </a:solidFill>
                <a:latin typeface="Georgia"/>
              </a:defRPr>
            </a:pPr>
            <a:r>
              <a:t>ACT II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5200" b="1" i="0">
                <a:solidFill>
                  <a:srgbClr val="FFFFFF"/>
                </a:solidFill>
                <a:latin typeface="Georgia"/>
              </a:defRPr>
            </a:pPr>
            <a:r>
              <a:t>SEEING THE BRAIN</a:t>
            </a:r>
          </a:p>
        </p:txBody>
      </p:sp>
      <p:sp>
        <p:nvSpPr>
          <p:cNvPr id="4" name="Rectangle 3"/>
          <p:cNvSpPr/>
          <p:nvPr/>
        </p:nvSpPr>
        <p:spPr>
          <a:xfrm>
            <a:off x="5029200" y="4206240"/>
            <a:ext cx="210312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2286000" y="4572000"/>
            <a:ext cx="7589520" cy="914400"/>
          </a:xfrm>
          <a:prstGeom prst="rect">
            <a:avLst/>
          </a:prstGeom>
          <a:noFill/>
        </p:spPr>
        <p:txBody>
          <a:bodyPr wrap="square"/>
          <a:lstStyle/>
          <a:p>
            <a:pPr algn="ctr">
              <a:spcBef>
                <a:spcPts val="0"/>
              </a:spcBef>
              <a:spcAft>
                <a:spcPts val="0"/>
              </a:spcAft>
              <a:defRPr sz="1600" b="0" i="1">
                <a:solidFill>
                  <a:srgbClr val="E8E4DE"/>
                </a:solidFill>
                <a:latin typeface="Georgia"/>
              </a:defRPr>
            </a:pPr>
            <a:r>
              <a:t>Imaging modalities, preprocessing, and the computational pipeline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Section 2: Neuroimaging Modalities and Preprocessing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IntensityNormalization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217920" y="0"/>
            <a:ext cx="5973775" cy="6858000"/>
          </a:xfrm>
          <a:prstGeom prst="rect">
            <a:avLst/>
          </a:prstGeom>
          <a:solidFill>
            <a:srgbClr val="0D111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675120" y="73152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IMAGING MODALITIES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75120" y="1188720"/>
            <a:ext cx="50292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FFFFFF"/>
                </a:solidFill>
                <a:latin typeface="Georgia"/>
              </a:defRPr>
            </a:pPr>
            <a:r>
              <a:t>MRI Fundamentals</a:t>
            </a:r>
          </a:p>
        </p:txBody>
      </p:sp>
      <p:sp>
        <p:nvSpPr>
          <p:cNvPr id="6" name="Rectangle 5"/>
          <p:cNvSpPr/>
          <p:nvPr/>
        </p:nvSpPr>
        <p:spPr>
          <a:xfrm>
            <a:off x="6675120" y="1920240"/>
            <a:ext cx="18288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75120" y="2286000"/>
            <a:ext cx="4846320" cy="365760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Magnetic Resonance Imaging exploits the Larmor equation: nuclei precess at frequencies proportional to field strength.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T1-weighted scans provide excellent gray/white matter contrast — the workhorse of structural neuroimaging.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T2-weighted and FLAIR sequences detect pathological fluid accumulation and white matter lesions.</a:t>
            </a: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</a:p>
          <a:p>
            <a:pPr algn="l">
              <a:spcBef>
                <a:spcPts val="200"/>
              </a:spcBef>
              <a:spcAft>
                <a:spcPts val="200"/>
              </a:spcAft>
              <a:defRPr sz="1300" b="0" i="0">
                <a:solidFill>
                  <a:srgbClr val="E8E4DE"/>
                </a:solidFill>
                <a:latin typeface="Georgia"/>
              </a:defRPr>
            </a:pPr>
            <a:r>
              <a:t>Modern 3T scanners achieve sub-millimeter resolution, enabling voxel-level analysis of atrophy patterns.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0A0D1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Defined, 2002, MRI: Basic Principles  •  Jack et al., 2008, Brain  •  Defined, 2015, Neuroimaging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7F5F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548640" y="36576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000" b="1" i="0">
                <a:solidFill>
                  <a:srgbClr val="C17F3A"/>
                </a:solidFill>
                <a:latin typeface="Georgia"/>
              </a:defRPr>
            </a:pPr>
            <a:r>
              <a:t>MODALITY COMPARISON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48640" y="914400"/>
            <a:ext cx="109728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3000" b="1" i="0">
                <a:solidFill>
                  <a:srgbClr val="C17F3A"/>
                </a:solidFill>
                <a:latin typeface="Georgia"/>
              </a:defRPr>
            </a:pPr>
            <a:r>
              <a:t>CT vs PET Imaging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548640" y="1554480"/>
            <a:ext cx="2743200" cy="38100"/>
          </a:xfrm>
          <a:prstGeom prst="rect">
            <a:avLst/>
          </a:prstGeom>
          <a:solidFill>
            <a:srgbClr val="C17F3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Picture 4" descr="pmp-32-1-1-f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2011680"/>
            <a:ext cx="5029200" cy="27052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48640" y="512064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CT — Structural Anatomy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8640" y="5486400"/>
            <a:ext cx="5029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Fast, widely available. Shows calcifications and acute hemorrhage. Limited soft-tissue contrast makes it secondary to MRI for dementia assessment.</a:t>
            </a:r>
          </a:p>
        </p:txBody>
      </p:sp>
      <p:sp>
        <p:nvSpPr>
          <p:cNvPr id="8" name="Rectangle 7"/>
          <p:cNvSpPr/>
          <p:nvPr/>
        </p:nvSpPr>
        <p:spPr>
          <a:xfrm>
            <a:off x="5943600" y="2011680"/>
            <a:ext cx="19050" cy="4114800"/>
          </a:xfrm>
          <a:prstGeom prst="rect">
            <a:avLst/>
          </a:prstGeom>
          <a:solidFill>
            <a:srgbClr val="8B868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9" name="Picture 8" descr="pmp-32-1-1-f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011680"/>
            <a:ext cx="5029200" cy="293560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400800" y="512064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600" b="1" i="0">
                <a:solidFill>
                  <a:srgbClr val="2D2D2D"/>
                </a:solidFill>
                <a:latin typeface="Georgia"/>
              </a:defRPr>
            </a:pPr>
            <a:r>
              <a:t>PET — Molecular Function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0800" y="5486400"/>
            <a:ext cx="5029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1200" b="0" i="0">
                <a:solidFill>
                  <a:srgbClr val="2D2D2D"/>
                </a:solidFill>
                <a:latin typeface="Georgia"/>
              </a:defRPr>
            </a:pPr>
            <a:r>
              <a:t>Reveals metabolic activity (FDG) or protein deposits (amyloid/tau tracers). Essential for early detection but expensive and requires radioactive tracers.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6355080"/>
            <a:ext cx="12191695" cy="502920"/>
          </a:xfrm>
          <a:prstGeom prst="rect">
            <a:avLst/>
          </a:prstGeom>
          <a:solidFill>
            <a:srgbClr val="EDEBE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457200" y="6446520"/>
            <a:ext cx="11277295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>
              <a:spcBef>
                <a:spcPts val="0"/>
              </a:spcBef>
              <a:spcAft>
                <a:spcPts val="0"/>
              </a:spcAft>
              <a:defRPr sz="900" b="0" i="1">
                <a:solidFill>
                  <a:srgbClr val="8B8680"/>
                </a:solidFill>
                <a:latin typeface="Georgia"/>
              </a:defRPr>
            </a:pPr>
            <a:r>
              <a:t>Park et al., 2020, Prog Med Phys  •  Johnson et al., 2012, Ann Neurol  •  Defined, 2017, Brain Imaging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